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7199313" cy="1062672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12" autoAdjust="0"/>
  </p:normalViewPr>
  <p:slideViewPr>
    <p:cSldViewPr snapToGrid="0">
      <p:cViewPr varScale="1">
        <p:scale>
          <a:sx n="74" d="100"/>
          <a:sy n="74" d="100"/>
        </p:scale>
        <p:origin x="3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755"/>
          </a:xfrm>
          <a:prstGeom prst="rect">
            <a:avLst/>
          </a:prstGeom>
        </p:spPr>
        <p:txBody>
          <a:bodyPr vert="horz" lIns="92005" tIns="46002" rIns="92005" bIns="460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755"/>
          </a:xfrm>
          <a:prstGeom prst="rect">
            <a:avLst/>
          </a:prstGeom>
        </p:spPr>
        <p:txBody>
          <a:bodyPr vert="horz" lIns="92005" tIns="46002" rIns="92005" bIns="46002" rtlCol="0"/>
          <a:lstStyle>
            <a:lvl1pPr algn="r">
              <a:defRPr sz="1200"/>
            </a:lvl1pPr>
          </a:lstStyle>
          <a:p>
            <a:fld id="{8C0229D4-CEC6-41D5-A80D-6A71CE5C45DE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1252538"/>
            <a:ext cx="22907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5" tIns="46002" rIns="92005" bIns="460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2005" tIns="46002" rIns="92005" bIns="4600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r">
              <a:defRPr sz="1200"/>
            </a:lvl1pPr>
          </a:lstStyle>
          <a:p>
            <a:fld id="{314C8F0A-655C-4BC4-8E35-C4B87BA96D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89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1pPr>
    <a:lvl2pPr marL="486141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2pPr>
    <a:lvl3pPr marL="972282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3pPr>
    <a:lvl4pPr marL="1458422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4pPr>
    <a:lvl5pPr marL="1944563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5pPr>
    <a:lvl6pPr marL="2430704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6pPr>
    <a:lvl7pPr marL="2916845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7pPr>
    <a:lvl8pPr marL="3402985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8pPr>
    <a:lvl9pPr marL="3889126" algn="l" defTabSz="972282" rtl="0" eaLnBrk="1" latinLnBrk="0" hangingPunct="1">
      <a:defRPr kumimoji="1" sz="127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39143"/>
            <a:ext cx="6119416" cy="3699675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581491"/>
            <a:ext cx="5399485" cy="2565665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6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51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65775"/>
            <a:ext cx="1552352" cy="900565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65775"/>
            <a:ext cx="4567064" cy="900565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7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6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49304"/>
            <a:ext cx="6209407" cy="4420422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111545"/>
            <a:ext cx="6209407" cy="2324595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7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828874"/>
            <a:ext cx="3059708" cy="67425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828874"/>
            <a:ext cx="3059708" cy="67425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3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65777"/>
            <a:ext cx="6209407" cy="2054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605024"/>
            <a:ext cx="3045646" cy="1276682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81706"/>
            <a:ext cx="3045646" cy="57094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605024"/>
            <a:ext cx="3060646" cy="1276682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81706"/>
            <a:ext cx="3060646" cy="57094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4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5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94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8448"/>
            <a:ext cx="2321966" cy="247956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30054"/>
            <a:ext cx="3644652" cy="755186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88017"/>
            <a:ext cx="2321966" cy="5906197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7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8448"/>
            <a:ext cx="2321966" cy="2479569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30054"/>
            <a:ext cx="3644652" cy="755186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88017"/>
            <a:ext cx="2321966" cy="5906197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6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FBE5D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65777"/>
            <a:ext cx="6209407" cy="2054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828874"/>
            <a:ext cx="6209407" cy="674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849402"/>
            <a:ext cx="1619845" cy="56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73E2-D177-4E2E-9012-154921D28C0C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849402"/>
            <a:ext cx="2429768" cy="56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849402"/>
            <a:ext cx="1619845" cy="56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E8B91-1C3F-41C8-84A2-C3744865C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06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98ED6-4AFF-4CF8-9F09-3AE738FD1ACA}"/>
              </a:ext>
            </a:extLst>
          </p:cNvPr>
          <p:cNvSpPr/>
          <p:nvPr/>
        </p:nvSpPr>
        <p:spPr>
          <a:xfrm>
            <a:off x="285750" y="204657"/>
            <a:ext cx="6777865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32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ja-JP" alt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</a:rPr>
              <a:t>同友会との出会いで変わった会社の未来</a:t>
            </a:r>
            <a:endParaRPr lang="en-US" altLang="ja-JP" sz="26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BEA1EE-0D86-470F-B985-EC5341CEA5F0}"/>
              </a:ext>
            </a:extLst>
          </p:cNvPr>
          <p:cNvSpPr/>
          <p:nvPr/>
        </p:nvSpPr>
        <p:spPr>
          <a:xfrm>
            <a:off x="394943" y="1736634"/>
            <a:ext cx="647298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ja-JP" altLang="en-US" b="1" dirty="0">
                <a:latin typeface="+mn-ea"/>
              </a:rPr>
            </a:br>
            <a:endParaRPr lang="en-US" altLang="ja-JP" b="1" dirty="0">
              <a:latin typeface="+mn-ea"/>
            </a:endParaRPr>
          </a:p>
          <a:p>
            <a:endParaRPr lang="en-US" altLang="ja-JP" sz="1400" b="1" dirty="0">
              <a:latin typeface="+mn-ea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r>
              <a:rPr lang="ja-JP" altLang="en-US" sz="2000" b="1" dirty="0">
                <a:solidFill>
                  <a:srgbClr val="100E0D"/>
                </a:solidFill>
                <a:latin typeface="ヒラギノ角ゴ Pro W3"/>
              </a:rPr>
              <a:t> </a:t>
            </a:r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r>
              <a:rPr lang="en-US" altLang="ja-JP" sz="2000" b="1" dirty="0">
                <a:solidFill>
                  <a:srgbClr val="100E0D"/>
                </a:solidFill>
                <a:latin typeface="ヒラギノ角ゴ Pro W3"/>
              </a:rPr>
              <a:t> </a:t>
            </a:r>
          </a:p>
          <a:p>
            <a:endParaRPr lang="en-US" altLang="ja-JP" sz="2000" b="1" dirty="0">
              <a:solidFill>
                <a:srgbClr val="100E0D"/>
              </a:solidFill>
              <a:latin typeface="ヒラギノ角ゴ Pro W3"/>
            </a:endParaRPr>
          </a:p>
          <a:p>
            <a:endParaRPr lang="en-US" altLang="ja-JP" dirty="0"/>
          </a:p>
          <a:p>
            <a:br>
              <a:rPr lang="ja-JP" altLang="en-US" sz="1200" dirty="0"/>
            </a:br>
            <a:endParaRPr lang="ja-JP" altLang="en-US" sz="12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2729CB9-E9E5-49F2-8029-56D0D19AA94B}"/>
              </a:ext>
            </a:extLst>
          </p:cNvPr>
          <p:cNvSpPr/>
          <p:nvPr/>
        </p:nvSpPr>
        <p:spPr>
          <a:xfrm>
            <a:off x="4674866" y="7301555"/>
            <a:ext cx="27784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rgbClr val="100E0D"/>
                </a:solidFill>
                <a:latin typeface="ヒラギノ角ゴ Pro W3"/>
              </a:rPr>
              <a:t>　</a:t>
            </a:r>
            <a:r>
              <a:rPr lang="ja-JP" altLang="en-US" sz="1200" b="1" dirty="0">
                <a:solidFill>
                  <a:srgbClr val="100E0D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   </a:t>
            </a:r>
            <a:r>
              <a:rPr lang="ja-JP" altLang="en-US" sz="1200" b="1" dirty="0">
                <a:solidFill>
                  <a:srgbClr val="100E0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㈱プログレス３１　</a:t>
            </a:r>
            <a:endParaRPr lang="en-US" altLang="ja-JP" sz="1200" b="1" dirty="0">
              <a:solidFill>
                <a:srgbClr val="100E0D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solidFill>
                  <a:srgbClr val="100E0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社長　金城  隆子氏</a:t>
            </a:r>
            <a:endParaRPr lang="en-US" altLang="ja-JP" sz="1200" b="1" dirty="0">
              <a:solidFill>
                <a:srgbClr val="100E0D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75FA30C0-4E5B-4E18-AE54-E0AD857CA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82361" y="8380433"/>
            <a:ext cx="6182601" cy="11518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AFF4E06-83DE-428A-80F0-CA449128A3D7}"/>
              </a:ext>
            </a:extLst>
          </p:cNvPr>
          <p:cNvSpPr txBox="1"/>
          <p:nvPr/>
        </p:nvSpPr>
        <p:spPr>
          <a:xfrm>
            <a:off x="599806" y="8491456"/>
            <a:ext cx="6254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沖縄同友会事務局行</a:t>
            </a: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  </a:t>
            </a:r>
            <a:r>
              <a:rPr lang="ja-JP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０９８－８５９－６２０８</a:t>
            </a: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０９８－８５９－６２０５</a:t>
            </a:r>
            <a:r>
              <a:rPr lang="en-US" altLang="ja-JP" sz="1200" b="1" dirty="0"/>
              <a:t>        </a:t>
            </a:r>
            <a:endParaRPr kumimoji="1" lang="ja-JP" altLang="en-US" sz="12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48A5F0-4C21-463E-8ABB-1B6B3715B389}"/>
              </a:ext>
            </a:extLst>
          </p:cNvPr>
          <p:cNvSpPr/>
          <p:nvPr/>
        </p:nvSpPr>
        <p:spPr>
          <a:xfrm>
            <a:off x="1573973" y="434303"/>
            <a:ext cx="42648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沖縄県中小企業家同友会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中部支部１月支部例会</a:t>
            </a:r>
            <a:endParaRPr lang="zh-TW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022B934-377A-41F2-8DAF-26F2DA841041}"/>
              </a:ext>
            </a:extLst>
          </p:cNvPr>
          <p:cNvCxnSpPr>
            <a:cxnSpLocks/>
          </p:cNvCxnSpPr>
          <p:nvPr/>
        </p:nvCxnSpPr>
        <p:spPr>
          <a:xfrm flipV="1">
            <a:off x="3324225" y="9483830"/>
            <a:ext cx="3019766" cy="13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B618F344-E771-4D8A-A828-21440925D98E}"/>
              </a:ext>
            </a:extLst>
          </p:cNvPr>
          <p:cNvCxnSpPr>
            <a:cxnSpLocks/>
          </p:cNvCxnSpPr>
          <p:nvPr/>
        </p:nvCxnSpPr>
        <p:spPr>
          <a:xfrm flipV="1">
            <a:off x="3343275" y="10134600"/>
            <a:ext cx="3048000" cy="1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684D0BE-81A0-4837-A2F1-F56E88BB35BA}"/>
              </a:ext>
            </a:extLst>
          </p:cNvPr>
          <p:cNvSpPr txBox="1"/>
          <p:nvPr/>
        </p:nvSpPr>
        <p:spPr>
          <a:xfrm>
            <a:off x="407071" y="4500511"/>
            <a:ext cx="450782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時</a:t>
            </a:r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２９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日（金）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</a:t>
            </a:r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１８：３０～２１：００</a:t>
            </a:r>
            <a:endParaRPr kumimoji="1"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　場　①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ＥＭウェルネスリゾートコスタビスタ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Ｚｏｏｍ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Ｚｏｏｍ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ＩＤ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】934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5191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9231</a:t>
            </a:r>
          </a:p>
          <a:p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【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パスコード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】239803</a:t>
            </a:r>
          </a:p>
          <a:p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8FC04E-DC42-42F4-A185-7AC9352870F1}"/>
              </a:ext>
            </a:extLst>
          </p:cNvPr>
          <p:cNvSpPr/>
          <p:nvPr/>
        </p:nvSpPr>
        <p:spPr>
          <a:xfrm>
            <a:off x="918883" y="1164522"/>
            <a:ext cx="5425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</a:rPr>
              <a:t>報告者：㈱プログレス３１　社長　金城  隆子 氏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7D49E0-3044-47DF-9649-F989EB1FA4CA}"/>
              </a:ext>
            </a:extLst>
          </p:cNvPr>
          <p:cNvSpPr/>
          <p:nvPr/>
        </p:nvSpPr>
        <p:spPr>
          <a:xfrm>
            <a:off x="726086" y="9103324"/>
            <a:ext cx="1723549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出席・欠席</a:t>
            </a:r>
            <a:endParaRPr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（いずれかに</a:t>
            </a:r>
            <a:r>
              <a:rPr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</a:t>
            </a: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印を）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7C1328-B276-4D0A-A50D-37488FD06582}"/>
              </a:ext>
            </a:extLst>
          </p:cNvPr>
          <p:cNvSpPr/>
          <p:nvPr/>
        </p:nvSpPr>
        <p:spPr>
          <a:xfrm>
            <a:off x="3257550" y="9869828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お名前</a:t>
            </a:r>
            <a:endParaRPr lang="ja-JP" altLang="en-US" sz="12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E29C5DC-90E5-4937-8F41-A5468A22BDDB}"/>
              </a:ext>
            </a:extLst>
          </p:cNvPr>
          <p:cNvSpPr/>
          <p:nvPr/>
        </p:nvSpPr>
        <p:spPr>
          <a:xfrm>
            <a:off x="3298593" y="9206831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会社名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14C53C7-9AC5-42D4-8664-B8ACB2A847EC}"/>
              </a:ext>
            </a:extLst>
          </p:cNvPr>
          <p:cNvSpPr/>
          <p:nvPr/>
        </p:nvSpPr>
        <p:spPr>
          <a:xfrm>
            <a:off x="394943" y="8807924"/>
            <a:ext cx="17235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中部支部１月支部例会</a:t>
            </a:r>
            <a:endParaRPr lang="ja-JP" altLang="en-US" sz="12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F484B64-7E63-4D08-B35C-52525045C585}"/>
              </a:ext>
            </a:extLst>
          </p:cNvPr>
          <p:cNvSpPr/>
          <p:nvPr/>
        </p:nvSpPr>
        <p:spPr>
          <a:xfrm>
            <a:off x="3055908" y="8769495"/>
            <a:ext cx="87613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出欠回答</a:t>
            </a:r>
            <a:endParaRPr lang="ja-JP" altLang="en-US" sz="1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4BC59E-50F4-4850-8B3D-DA724DD9653B}"/>
              </a:ext>
            </a:extLst>
          </p:cNvPr>
          <p:cNvSpPr/>
          <p:nvPr/>
        </p:nvSpPr>
        <p:spPr>
          <a:xfrm>
            <a:off x="394943" y="1523401"/>
            <a:ext cx="6472989" cy="2677656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rgbClr val="100E0D"/>
                </a:solidFill>
                <a:latin typeface="ヒラギノ角ゴ Pro W3"/>
              </a:rPr>
              <a:t>　</a:t>
            </a:r>
            <a:r>
              <a:rPr lang="ja-JP" altLang="en-US" sz="1400" dirty="0">
                <a:solidFill>
                  <a:srgbClr val="100E0D"/>
                </a:solidFill>
                <a:latin typeface="ヒラギノ角ゴ Pro W3"/>
              </a:rPr>
              <a:t>中部支部１月例会を開催します。今回は、㈱プログレス３１の金城隆子社長に報告していただきます。</a:t>
            </a:r>
            <a:br>
              <a:rPr lang="ja-JP" altLang="en-US" sz="1400" dirty="0"/>
            </a:br>
            <a:r>
              <a:rPr lang="ja-JP" altLang="en-US" sz="1400" dirty="0"/>
              <a:t>　</a:t>
            </a:r>
            <a:r>
              <a:rPr lang="ja-JP" altLang="en-US" sz="1400" b="0" i="0" dirty="0">
                <a:solidFill>
                  <a:srgbClr val="100E0D"/>
                </a:solidFill>
                <a:effectLst/>
                <a:latin typeface="ヒラギノ角ゴ Pro W3"/>
              </a:rPr>
              <a:t>普通のＯＬになってお嫁に行き、子供を産み、幸せな家庭を築く。そんな人生計画を理想としていました。ところが夫の思いつきで運送会社を立ち上げることになり、やむなく代表者に。会社設立から半年後に夫の病気が発覚し闘病生活。右も左も分からない状態での経営。常に資金繰りで悩み、社員との関係もギクシャク。人間不信に陥り、悩んでいた時期に、再び同友会に入会。そこでの出会いがきっかけで、真剣に経営やお金について学びはじめると、次第に資金繰りが安定。これにより、業績を含め、さまざまなことが好転し始めました。</a:t>
            </a:r>
            <a:br>
              <a:rPr lang="ja-JP" altLang="en-US" sz="1400" dirty="0"/>
            </a:br>
            <a:r>
              <a:rPr lang="ja-JP" altLang="en-US" sz="1400" b="0" i="0" dirty="0">
                <a:solidFill>
                  <a:srgbClr val="100E0D"/>
                </a:solidFill>
                <a:effectLst/>
                <a:latin typeface="ヒラギノ角ゴ Pro W3"/>
              </a:rPr>
              <a:t>　果たして、金城さんはどのように経営者としての覚悟を決め、苦境を乗り越えてきたのでしょうか！？</a:t>
            </a:r>
            <a:endParaRPr lang="ja-JP" altLang="en-US" sz="12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B1BBEA6-911B-4CF7-B65D-8AAAC369ACA3}"/>
              </a:ext>
            </a:extLst>
          </p:cNvPr>
          <p:cNvSpPr/>
          <p:nvPr/>
        </p:nvSpPr>
        <p:spPr>
          <a:xfrm>
            <a:off x="253990" y="7324694"/>
            <a:ext cx="4660910" cy="1107996"/>
          </a:xfrm>
          <a:prstGeom prst="rect">
            <a:avLst/>
          </a:prstGeom>
          <a:effectLst>
            <a:softEdge rad="635000"/>
          </a:effectLst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100E0D"/>
                </a:solidFill>
                <a:latin typeface="ヒラギノ角ゴ Pro W3"/>
              </a:rPr>
              <a:t>〇経営理念</a:t>
            </a:r>
            <a:br>
              <a:rPr lang="ja-JP" altLang="en-US" sz="1100" b="1" dirty="0"/>
            </a:br>
            <a:r>
              <a:rPr lang="ja-JP" altLang="en-US" sz="1100" b="1" dirty="0">
                <a:latin typeface="+mn-ea"/>
              </a:rPr>
              <a:t> 　</a:t>
            </a: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一、サービス事業を通して社会に貢献することを使命とし起業価値</a:t>
            </a:r>
            <a:endParaRPr lang="en-US" altLang="ja-JP" sz="1100" b="1" dirty="0">
              <a:solidFill>
                <a:srgbClr val="100E0D"/>
              </a:solidFill>
              <a:latin typeface="+mn-ea"/>
            </a:endParaRPr>
          </a:p>
          <a:p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　　　 の向 上を目指します。</a:t>
            </a:r>
            <a:br>
              <a:rPr lang="ja-JP" altLang="en-US" sz="1100" b="1" dirty="0">
                <a:latin typeface="+mn-ea"/>
              </a:rPr>
            </a:br>
            <a:r>
              <a:rPr lang="ja-JP" altLang="en-US" sz="1100" b="1" dirty="0">
                <a:latin typeface="+mn-ea"/>
              </a:rPr>
              <a:t>　 </a:t>
            </a: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一、親和協力、新たな価値の創造、謙虚な姿勢で取り組みます。</a:t>
            </a:r>
            <a:br>
              <a:rPr lang="ja-JP" altLang="en-US" sz="1100" b="1" dirty="0">
                <a:latin typeface="+mn-ea"/>
              </a:rPr>
            </a:br>
            <a:r>
              <a:rPr lang="ja-JP" altLang="en-US" sz="1100" b="1" dirty="0">
                <a:latin typeface="+mn-ea"/>
              </a:rPr>
              <a:t>　 </a:t>
            </a: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一、感謝の心を忘れず、誠意と誇りを持って社員一丸となって感動</a:t>
            </a:r>
            <a:endParaRPr lang="en-US" altLang="ja-JP" sz="1100" b="1" dirty="0">
              <a:solidFill>
                <a:srgbClr val="100E0D"/>
              </a:solidFill>
              <a:latin typeface="+mn-ea"/>
            </a:endParaRPr>
          </a:p>
          <a:p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　　　 と喜びを発揮します。</a:t>
            </a:r>
            <a:endParaRPr lang="ja-JP" altLang="en-US" sz="1100" b="1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2FCA390-D39F-4AFE-B948-030A149CFA34}"/>
              </a:ext>
            </a:extLst>
          </p:cNvPr>
          <p:cNvSpPr/>
          <p:nvPr/>
        </p:nvSpPr>
        <p:spPr>
          <a:xfrm>
            <a:off x="290472" y="6294539"/>
            <a:ext cx="43272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〇設　立　　平成１５年５月　　　〇年　商　　</a:t>
            </a:r>
            <a:r>
              <a:rPr lang="en-US" altLang="ja-JP" sz="1100" b="1" dirty="0">
                <a:solidFill>
                  <a:srgbClr val="100E0D"/>
                </a:solidFill>
                <a:latin typeface="+mn-ea"/>
              </a:rPr>
              <a:t>9,300</a:t>
            </a: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万円　</a:t>
            </a:r>
            <a:br>
              <a:rPr lang="ja-JP" altLang="en-US" sz="1100" b="1" dirty="0">
                <a:latin typeface="+mn-ea"/>
              </a:rPr>
            </a:b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〇資本金　　３５０万円　　　　　〇従業員数　１５名</a:t>
            </a:r>
            <a:br>
              <a:rPr lang="ja-JP" altLang="en-US" sz="1100" b="1" dirty="0">
                <a:latin typeface="+mn-ea"/>
              </a:rPr>
            </a:b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〇事業内容　</a:t>
            </a:r>
            <a:endParaRPr lang="en-US" altLang="ja-JP" sz="1100" b="1" dirty="0">
              <a:solidFill>
                <a:srgbClr val="100E0D"/>
              </a:solidFill>
              <a:latin typeface="+mn-ea"/>
            </a:endParaRPr>
          </a:p>
          <a:p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（運送事業）　県内・県外・離島など輸送</a:t>
            </a:r>
            <a:br>
              <a:rPr lang="ja-JP" altLang="en-US" sz="1100" b="1" dirty="0">
                <a:latin typeface="+mn-ea"/>
              </a:rPr>
            </a:b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（物販事業）　沖縄県内の農家さんが育てた農作物をイオン琉球　</a:t>
            </a:r>
            <a:endParaRPr lang="en-US" altLang="ja-JP" sz="1100" b="1" dirty="0">
              <a:solidFill>
                <a:srgbClr val="100E0D"/>
              </a:solidFill>
              <a:latin typeface="+mn-ea"/>
            </a:endParaRPr>
          </a:p>
          <a:p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　　　　　　　㈱マックスバリューへ</a:t>
            </a:r>
            <a:r>
              <a:rPr lang="en-US" altLang="ja-JP" sz="1100" b="1" dirty="0">
                <a:solidFill>
                  <a:srgbClr val="100E0D"/>
                </a:solidFill>
                <a:latin typeface="+mn-ea"/>
              </a:rPr>
              <a:t> </a:t>
            </a:r>
            <a:r>
              <a:rPr lang="ja-JP" altLang="en-US" sz="1100" b="1" dirty="0">
                <a:solidFill>
                  <a:srgbClr val="100E0D"/>
                </a:solidFill>
                <a:latin typeface="+mn-ea"/>
              </a:rPr>
              <a:t>販売しています。</a:t>
            </a:r>
            <a:endParaRPr lang="ja-JP" altLang="en-US" sz="1100" b="1" dirty="0">
              <a:latin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F83BB86-A238-4874-B90F-FCE1309BEC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8" t="12741" r="3270" b="5415"/>
          <a:stretch/>
        </p:blipFill>
        <p:spPr>
          <a:xfrm>
            <a:off x="4801391" y="4528003"/>
            <a:ext cx="2066627" cy="2731845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3A2C444-B2AF-4DFE-884E-FCD4C1863A91}"/>
              </a:ext>
            </a:extLst>
          </p:cNvPr>
          <p:cNvSpPr/>
          <p:nvPr/>
        </p:nvSpPr>
        <p:spPr>
          <a:xfrm>
            <a:off x="524443" y="9621862"/>
            <a:ext cx="2774149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出席の方は</a:t>
            </a:r>
            <a:endParaRPr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コスタビスタ・Ｚｏｏｍ</a:t>
            </a:r>
            <a:endParaRPr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（いずれかに</a:t>
            </a:r>
            <a:r>
              <a:rPr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</a:t>
            </a: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印を）</a:t>
            </a:r>
          </a:p>
        </p:txBody>
      </p:sp>
    </p:spTree>
    <p:extLst>
      <p:ext uri="{BB962C8B-B14F-4D97-AF65-F5344CB8AC3E}">
        <p14:creationId xmlns:p14="http://schemas.microsoft.com/office/powerpoint/2010/main" val="2911977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1665</TotalTime>
  <Words>475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UD明朝 Medium</vt:lpstr>
      <vt:lpstr>ＭＳ ゴシック</vt:lpstr>
      <vt:lpstr>ＭＳ 明朝</vt:lpstr>
      <vt:lpstr>ヒラギノ角ゴ Pro W3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y-shinzato</cp:lastModifiedBy>
  <cp:revision>155</cp:revision>
  <cp:lastPrinted>2020-08-21T02:35:25Z</cp:lastPrinted>
  <dcterms:created xsi:type="dcterms:W3CDTF">2019-10-30T05:12:02Z</dcterms:created>
  <dcterms:modified xsi:type="dcterms:W3CDTF">2021-01-26T08:11:45Z</dcterms:modified>
</cp:coreProperties>
</file>